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notesMasterIdLst>
    <p:notesMasterId r:id="rId9"/>
  </p:notesMasterIdLst>
  <p:sldSz cx="14630400" cy="8229600"/>
  <p:notesSz cx="8229600" cy="14630400"/>
  <p:embeddedFontLst>
    <p:embeddedFont>
      <p:font typeface="Syne"/>
      <p:regular r:id="rId14"/>
    </p:embeddedFont>
    <p:embeddedFont>
      <p:font typeface="Syne"/>
      <p:regular r:id="rId15"/>
    </p:embeddedFont>
    <p:embeddedFont>
      <p:font typeface="Arimo"/>
      <p:regular r:id="rId16"/>
    </p:embeddedFont>
    <p:embeddedFont>
      <p:font typeface="Arimo"/>
      <p:regular r:id="rId17"/>
    </p:embeddedFont>
    <p:embeddedFont>
      <p:font typeface="Arimo"/>
      <p:regular r:id="rId18"/>
    </p:embeddedFont>
    <p:embeddedFont>
      <p:font typeface="Arimo"/>
      <p:regular r:id="rId19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presProps" Target="presProps.xml"/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4" Type="http://schemas.openxmlformats.org/officeDocument/2006/relationships/font" Target="fonts/font1.fntdata"/><Relationship Id="rId15" Type="http://schemas.openxmlformats.org/officeDocument/2006/relationships/font" Target="fonts/font2.fntdata"/><Relationship Id="rId16" Type="http://schemas.openxmlformats.org/officeDocument/2006/relationships/font" Target="fonts/font3.fntdata"/><Relationship Id="rId17" Type="http://schemas.openxmlformats.org/officeDocument/2006/relationships/font" Target="fonts/font4.fntdata"/><Relationship Id="rId18" Type="http://schemas.openxmlformats.org/officeDocument/2006/relationships/font" Target="fonts/font5.fntdata"/><Relationship Id="rId19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slideLayout" Target="../slideLayouts/slideLayout4.xml"/><Relationship Id="rId6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slideLayout" Target="../slideLayouts/slideLayout5.xml"/><Relationship Id="rId5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slideLayout" Target="../slideLayouts/slideLayout7.xml"/><Relationship Id="rId7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slideLayout" Target="../slideLayouts/slideLayout8.xml"/><Relationship Id="rId6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897850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Cardano Karma 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1960840"/>
            <a:ext cx="1295495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Build an on-chain reputation system where users earn karma tokens and NFT badges. Fully interactive, responsive, and gamified UI with Wallet Connect, Admin controls, and Blockchain API integration.</a:t>
            </a:r>
            <a:endParaRPr lang="en-US" sz="1850" dirty="0"/>
          </a:p>
        </p:txBody>
      </p:sp>
      <p:sp>
        <p:nvSpPr>
          <p:cNvPr id="4" name="Text 2"/>
          <p:cNvSpPr/>
          <p:nvPr/>
        </p:nvSpPr>
        <p:spPr>
          <a:xfrm>
            <a:off x="837724" y="3211473"/>
            <a:ext cx="510242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6531650" y="3211473"/>
            <a:ext cx="7268528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endParaRPr lang="en-US" sz="1850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23542" y="4232672"/>
            <a:ext cx="4595932" cy="2872502"/>
          </a:xfrm>
          <a:prstGeom prst="rect">
            <a:avLst/>
          </a:prstGeom>
        </p:spPr>
      </p:pic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0926" y="4232672"/>
            <a:ext cx="4595932" cy="287250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9143" y="714375"/>
            <a:ext cx="5881330" cy="637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00"/>
              </a:lnSpc>
              <a:buNone/>
            </a:pPr>
            <a:r>
              <a:rPr lang="en-US" sz="40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Landing Page Design</a:t>
            </a:r>
            <a:endParaRPr lang="en-US" sz="4000" dirty="0"/>
          </a:p>
        </p:txBody>
      </p:sp>
      <p:sp>
        <p:nvSpPr>
          <p:cNvPr id="3" name="Text 1"/>
          <p:cNvSpPr/>
          <p:nvPr/>
        </p:nvSpPr>
        <p:spPr>
          <a:xfrm>
            <a:off x="759143" y="1894403"/>
            <a:ext cx="4445675" cy="3827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Hero Section Components</a:t>
            </a:r>
            <a:endParaRPr lang="en-US" sz="2400" dirty="0"/>
          </a:p>
        </p:txBody>
      </p:sp>
      <p:sp>
        <p:nvSpPr>
          <p:cNvPr id="4" name="Shape 2"/>
          <p:cNvSpPr/>
          <p:nvPr/>
        </p:nvSpPr>
        <p:spPr>
          <a:xfrm>
            <a:off x="759143" y="2521148"/>
            <a:ext cx="3719393" cy="2613660"/>
          </a:xfrm>
          <a:prstGeom prst="roundRect">
            <a:avLst>
              <a:gd name="adj" fmla="val 1245"/>
            </a:avLst>
          </a:prstGeom>
          <a:solidFill>
            <a:srgbClr val="0C0A33"/>
          </a:solidFill>
          <a:ln w="30480">
            <a:solidFill>
              <a:srgbClr val="44426B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1006435" y="2768441"/>
            <a:ext cx="2551867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Hero Content</a:t>
            </a:r>
            <a:endParaRPr lang="en-US" sz="2000" dirty="0"/>
          </a:p>
        </p:txBody>
      </p:sp>
      <p:sp>
        <p:nvSpPr>
          <p:cNvPr id="6" name="Text 4"/>
          <p:cNvSpPr/>
          <p:nvPr/>
        </p:nvSpPr>
        <p:spPr>
          <a:xfrm>
            <a:off x="1006435" y="3304103"/>
            <a:ext cx="3224808" cy="6941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Title: "Earn Karma. Unlock NFTs. Impact Your Community."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1006435" y="4193381"/>
            <a:ext cx="3224808" cy="6941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Subtitle: "All actions verified on-chain via Cardano eUTXO."</a:t>
            </a:r>
            <a:endParaRPr lang="en-US" sz="1700" dirty="0"/>
          </a:p>
        </p:txBody>
      </p:sp>
      <p:sp>
        <p:nvSpPr>
          <p:cNvPr id="8" name="Shape 6"/>
          <p:cNvSpPr/>
          <p:nvPr/>
        </p:nvSpPr>
        <p:spPr>
          <a:xfrm>
            <a:off x="4695349" y="2521148"/>
            <a:ext cx="3719393" cy="2613660"/>
          </a:xfrm>
          <a:prstGeom prst="roundRect">
            <a:avLst>
              <a:gd name="adj" fmla="val 1245"/>
            </a:avLst>
          </a:prstGeom>
          <a:solidFill>
            <a:srgbClr val="0C0A33"/>
          </a:solidFill>
          <a:ln w="30480">
            <a:solidFill>
              <a:srgbClr val="44426B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4942642" y="2768441"/>
            <a:ext cx="2551867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CTA Buttons</a:t>
            </a:r>
            <a:endParaRPr lang="en-US" sz="2000" dirty="0"/>
          </a:p>
        </p:txBody>
      </p:sp>
      <p:sp>
        <p:nvSpPr>
          <p:cNvPr id="10" name="Text 8"/>
          <p:cNvSpPr/>
          <p:nvPr/>
        </p:nvSpPr>
        <p:spPr>
          <a:xfrm>
            <a:off x="4942642" y="3304103"/>
            <a:ext cx="3224808" cy="6941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"Connect Wallet" → Glowing gradient + hover scale</a:t>
            </a:r>
            <a:endParaRPr lang="en-US" sz="1700" dirty="0"/>
          </a:p>
        </p:txBody>
      </p:sp>
      <p:sp>
        <p:nvSpPr>
          <p:cNvPr id="11" name="Text 9"/>
          <p:cNvSpPr/>
          <p:nvPr/>
        </p:nvSpPr>
        <p:spPr>
          <a:xfrm>
            <a:off x="4942642" y="4193381"/>
            <a:ext cx="3224808" cy="347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"Learn More" → Ripple effect</a:t>
            </a:r>
            <a:endParaRPr lang="en-US" sz="1700" dirty="0"/>
          </a:p>
        </p:txBody>
      </p:sp>
      <p:sp>
        <p:nvSpPr>
          <p:cNvPr id="12" name="Shape 10"/>
          <p:cNvSpPr/>
          <p:nvPr/>
        </p:nvSpPr>
        <p:spPr>
          <a:xfrm>
            <a:off x="759143" y="5351621"/>
            <a:ext cx="7655600" cy="1919526"/>
          </a:xfrm>
          <a:prstGeom prst="roundRect">
            <a:avLst>
              <a:gd name="adj" fmla="val 1695"/>
            </a:avLst>
          </a:prstGeom>
          <a:solidFill>
            <a:srgbClr val="0C0A33"/>
          </a:solidFill>
          <a:ln w="30480">
            <a:solidFill>
              <a:srgbClr val="44426B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1006435" y="5598914"/>
            <a:ext cx="310407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Background Elements</a:t>
            </a:r>
            <a:endParaRPr lang="en-US" sz="2000" dirty="0"/>
          </a:p>
        </p:txBody>
      </p:sp>
      <p:sp>
        <p:nvSpPr>
          <p:cNvPr id="14" name="Text 12"/>
          <p:cNvSpPr/>
          <p:nvPr/>
        </p:nvSpPr>
        <p:spPr>
          <a:xfrm>
            <a:off x="1006435" y="6134576"/>
            <a:ext cx="7161014" cy="347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Animated gradient with floating particles</a:t>
            </a:r>
            <a:endParaRPr lang="en-US" sz="1700" dirty="0"/>
          </a:p>
        </p:txBody>
      </p:sp>
      <p:sp>
        <p:nvSpPr>
          <p:cNvPr id="15" name="Text 13"/>
          <p:cNvSpPr/>
          <p:nvPr/>
        </p:nvSpPr>
        <p:spPr>
          <a:xfrm>
            <a:off x="1006435" y="6676787"/>
            <a:ext cx="7161014" cy="347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Spinning Karma token hero animation</a:t>
            </a:r>
            <a:endParaRPr lang="en-US" sz="1700" dirty="0"/>
          </a:p>
        </p:txBody>
      </p:sp>
      <p:pic>
        <p:nvPicPr>
          <p:cNvPr id="1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51476" y="1921550"/>
            <a:ext cx="4353282" cy="2445544"/>
          </a:xfrm>
          <a:prstGeom prst="rect">
            <a:avLst/>
          </a:prstGeom>
        </p:spPr>
      </p:pic>
      <p:sp>
        <p:nvSpPr>
          <p:cNvPr id="17" name="Text 14"/>
          <p:cNvSpPr/>
          <p:nvPr/>
        </p:nvSpPr>
        <p:spPr>
          <a:xfrm>
            <a:off x="8951476" y="4611053"/>
            <a:ext cx="2551867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Key Interactions</a:t>
            </a:r>
            <a:endParaRPr lang="en-US" sz="2000" dirty="0"/>
          </a:p>
        </p:txBody>
      </p:sp>
      <p:sp>
        <p:nvSpPr>
          <p:cNvPr id="18" name="Text 15"/>
          <p:cNvSpPr/>
          <p:nvPr/>
        </p:nvSpPr>
        <p:spPr>
          <a:xfrm>
            <a:off x="8951476" y="5146715"/>
            <a:ext cx="4927282" cy="347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Connect Wallet → Lucid Evolution integration</a:t>
            </a:r>
            <a:endParaRPr lang="en-US" sz="1700" dirty="0"/>
          </a:p>
        </p:txBody>
      </p:sp>
      <p:sp>
        <p:nvSpPr>
          <p:cNvPr id="19" name="Text 16"/>
          <p:cNvSpPr/>
          <p:nvPr/>
        </p:nvSpPr>
        <p:spPr>
          <a:xfrm>
            <a:off x="8951476" y="5569625"/>
            <a:ext cx="4927282" cy="347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Store wallet address in Global State</a:t>
            </a:r>
            <a:endParaRPr lang="en-US" sz="1700" dirty="0"/>
          </a:p>
        </p:txBody>
      </p:sp>
      <p:sp>
        <p:nvSpPr>
          <p:cNvPr id="20" name="Text 17"/>
          <p:cNvSpPr/>
          <p:nvPr/>
        </p:nvSpPr>
        <p:spPr>
          <a:xfrm>
            <a:off x="8951476" y="5992535"/>
            <a:ext cx="4927282" cy="347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Smooth scroll to Features section</a:t>
            </a:r>
            <a:endParaRPr lang="en-US" sz="17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7512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04982" y="3507581"/>
            <a:ext cx="5411986" cy="6765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300"/>
              </a:lnSpc>
              <a:buNone/>
            </a:pPr>
            <a:r>
              <a:rPr lang="en-US" sz="425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Features Section</a:t>
            </a:r>
            <a:endParaRPr lang="en-US" sz="42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982" y="4529018"/>
            <a:ext cx="574953" cy="57495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04982" y="5391388"/>
            <a:ext cx="2876669" cy="338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Earn Karma Tokens</a:t>
            </a:r>
            <a:endParaRPr lang="en-US" sz="2100" dirty="0"/>
          </a:p>
        </p:txBody>
      </p:sp>
      <p:sp>
        <p:nvSpPr>
          <p:cNvPr id="6" name="Text 2"/>
          <p:cNvSpPr/>
          <p:nvPr/>
        </p:nvSpPr>
        <p:spPr>
          <a:xfrm>
            <a:off x="804982" y="5867638"/>
            <a:ext cx="4148495" cy="11040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8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Complete community actions to earn on-chain karma tokens with animated counters</a:t>
            </a:r>
            <a:endParaRPr lang="en-US" sz="18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0893" y="4529018"/>
            <a:ext cx="574953" cy="57495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240893" y="5391388"/>
            <a:ext cx="2949416" cy="338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Unlock NFT Badges</a:t>
            </a:r>
            <a:endParaRPr lang="en-US" sz="2100" dirty="0"/>
          </a:p>
        </p:txBody>
      </p:sp>
      <p:sp>
        <p:nvSpPr>
          <p:cNvPr id="9" name="Text 4"/>
          <p:cNvSpPr/>
          <p:nvPr/>
        </p:nvSpPr>
        <p:spPr>
          <a:xfrm>
            <a:off x="5240893" y="5867638"/>
            <a:ext cx="4148495" cy="7360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8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Reach milestones to mint unique NFT badges with sparkle effects and confetti</a:t>
            </a:r>
            <a:endParaRPr lang="en-US" sz="18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76805" y="4529018"/>
            <a:ext cx="574953" cy="57495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676805" y="5391388"/>
            <a:ext cx="2932152" cy="338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Stake-Based Voting</a:t>
            </a:r>
            <a:endParaRPr lang="en-US" sz="2100" dirty="0"/>
          </a:p>
        </p:txBody>
      </p:sp>
      <p:sp>
        <p:nvSpPr>
          <p:cNvPr id="12" name="Text 6"/>
          <p:cNvSpPr/>
          <p:nvPr/>
        </p:nvSpPr>
        <p:spPr>
          <a:xfrm>
            <a:off x="9676805" y="5867638"/>
            <a:ext cx="4148614" cy="11040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8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Participate in community governance with weighted voting based on karma points</a:t>
            </a:r>
            <a:endParaRPr lang="en-US" sz="1800" dirty="0"/>
          </a:p>
        </p:txBody>
      </p:sp>
      <p:sp>
        <p:nvSpPr>
          <p:cNvPr id="13" name="Text 7"/>
          <p:cNvSpPr/>
          <p:nvPr/>
        </p:nvSpPr>
        <p:spPr>
          <a:xfrm>
            <a:off x="804982" y="7230428"/>
            <a:ext cx="13020437" cy="3680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800" b="1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Interactions:</a:t>
            </a:r>
            <a:pPr algn="l" indent="0" marL="0">
              <a:lnSpc>
                <a:spcPts val="2850"/>
              </a:lnSpc>
              <a:buNone/>
            </a:pPr>
            <a:r>
              <a:rPr lang="en-US" sz="18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Sequential fade-in animation on scroll, hover lift effects, and detailed modals on click</a:t>
            </a:r>
            <a:endParaRPr lang="en-US" sz="18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2835" y="765929"/>
            <a:ext cx="8519755" cy="6494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100"/>
              </a:lnSpc>
              <a:buNone/>
            </a:pPr>
            <a:r>
              <a:rPr lang="en-US" sz="405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User Dashboard Components</a:t>
            </a:r>
            <a:endParaRPr lang="en-US" sz="4050" dirty="0"/>
          </a:p>
        </p:txBody>
      </p:sp>
      <p:sp>
        <p:nvSpPr>
          <p:cNvPr id="3" name="Shape 1"/>
          <p:cNvSpPr/>
          <p:nvPr/>
        </p:nvSpPr>
        <p:spPr>
          <a:xfrm>
            <a:off x="772835" y="1746647"/>
            <a:ext cx="4214336" cy="2466618"/>
          </a:xfrm>
          <a:prstGeom prst="roundRect">
            <a:avLst>
              <a:gd name="adj" fmla="val 1343"/>
            </a:avLst>
          </a:prstGeom>
          <a:solidFill>
            <a:srgbClr val="E04F00"/>
          </a:solidFill>
          <a:ln/>
        </p:spPr>
      </p:sp>
      <p:sp>
        <p:nvSpPr>
          <p:cNvPr id="4" name="Text 2"/>
          <p:cNvSpPr/>
          <p:nvPr/>
        </p:nvSpPr>
        <p:spPr>
          <a:xfrm>
            <a:off x="993577" y="1967389"/>
            <a:ext cx="3006804" cy="3246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Wallet &amp; Karma Card</a:t>
            </a:r>
            <a:endParaRPr lang="en-US" sz="2000" dirty="0"/>
          </a:p>
        </p:txBody>
      </p:sp>
      <p:sp>
        <p:nvSpPr>
          <p:cNvPr id="5" name="Text 3"/>
          <p:cNvSpPr/>
          <p:nvPr/>
        </p:nvSpPr>
        <p:spPr>
          <a:xfrm>
            <a:off x="993577" y="2424470"/>
            <a:ext cx="3772853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FFFF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Wallet address display</a:t>
            </a:r>
            <a:endParaRPr lang="en-US" sz="1700" dirty="0"/>
          </a:p>
        </p:txBody>
      </p:sp>
      <p:sp>
        <p:nvSpPr>
          <p:cNvPr id="6" name="Text 4"/>
          <p:cNvSpPr/>
          <p:nvPr/>
        </p:nvSpPr>
        <p:spPr>
          <a:xfrm>
            <a:off x="993577" y="2855119"/>
            <a:ext cx="3772853" cy="7067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FFFF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Total karma points with animated counter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993577" y="3639145"/>
            <a:ext cx="3772853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FFFF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Recent actions line chart</a:t>
            </a:r>
            <a:endParaRPr lang="en-US" sz="1700" dirty="0"/>
          </a:p>
        </p:txBody>
      </p:sp>
      <p:sp>
        <p:nvSpPr>
          <p:cNvPr id="8" name="Shape 6"/>
          <p:cNvSpPr/>
          <p:nvPr/>
        </p:nvSpPr>
        <p:spPr>
          <a:xfrm>
            <a:off x="5207913" y="1746647"/>
            <a:ext cx="4214455" cy="2466618"/>
          </a:xfrm>
          <a:prstGeom prst="roundRect">
            <a:avLst>
              <a:gd name="adj" fmla="val 1343"/>
            </a:avLst>
          </a:prstGeom>
          <a:solidFill>
            <a:srgbClr val="2B2952"/>
          </a:solidFill>
          <a:ln/>
        </p:spPr>
      </p:sp>
      <p:sp>
        <p:nvSpPr>
          <p:cNvPr id="9" name="Text 7"/>
          <p:cNvSpPr/>
          <p:nvPr/>
        </p:nvSpPr>
        <p:spPr>
          <a:xfrm>
            <a:off x="5428655" y="1967389"/>
            <a:ext cx="3505914" cy="3246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Action Submission Panel</a:t>
            </a:r>
            <a:endParaRPr lang="en-US" sz="2000" dirty="0"/>
          </a:p>
        </p:txBody>
      </p:sp>
      <p:sp>
        <p:nvSpPr>
          <p:cNvPr id="10" name="Text 8"/>
          <p:cNvSpPr/>
          <p:nvPr/>
        </p:nvSpPr>
        <p:spPr>
          <a:xfrm>
            <a:off x="5428655" y="2424470"/>
            <a:ext cx="3772972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Text input for action description</a:t>
            </a:r>
            <a:endParaRPr lang="en-US" sz="1700" dirty="0"/>
          </a:p>
        </p:txBody>
      </p:sp>
      <p:sp>
        <p:nvSpPr>
          <p:cNvPr id="11" name="Text 9"/>
          <p:cNvSpPr/>
          <p:nvPr/>
        </p:nvSpPr>
        <p:spPr>
          <a:xfrm>
            <a:off x="5428655" y="2855119"/>
            <a:ext cx="3772972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Action type dropdown menu</a:t>
            </a:r>
            <a:endParaRPr lang="en-US" sz="1700" dirty="0"/>
          </a:p>
        </p:txBody>
      </p:sp>
      <p:sp>
        <p:nvSpPr>
          <p:cNvPr id="12" name="Text 10"/>
          <p:cNvSpPr/>
          <p:nvPr/>
        </p:nvSpPr>
        <p:spPr>
          <a:xfrm>
            <a:off x="5428655" y="3285768"/>
            <a:ext cx="3772972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Submit button with ripple + confetti</a:t>
            </a:r>
            <a:endParaRPr lang="en-US" sz="1700" dirty="0"/>
          </a:p>
        </p:txBody>
      </p:sp>
      <p:sp>
        <p:nvSpPr>
          <p:cNvPr id="13" name="Shape 11"/>
          <p:cNvSpPr/>
          <p:nvPr/>
        </p:nvSpPr>
        <p:spPr>
          <a:xfrm>
            <a:off x="9643110" y="1746647"/>
            <a:ext cx="4214336" cy="2466618"/>
          </a:xfrm>
          <a:prstGeom prst="roundRect">
            <a:avLst>
              <a:gd name="adj" fmla="val 1343"/>
            </a:avLst>
          </a:prstGeom>
          <a:solidFill>
            <a:srgbClr val="2B2952"/>
          </a:solidFill>
          <a:ln/>
        </p:spPr>
      </p:sp>
      <p:sp>
        <p:nvSpPr>
          <p:cNvPr id="14" name="Text 12"/>
          <p:cNvSpPr/>
          <p:nvPr/>
        </p:nvSpPr>
        <p:spPr>
          <a:xfrm>
            <a:off x="9863852" y="1967389"/>
            <a:ext cx="2688193" cy="3246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NFT Badge Gallery</a:t>
            </a:r>
            <a:endParaRPr lang="en-US" sz="2000" dirty="0"/>
          </a:p>
        </p:txBody>
      </p:sp>
      <p:sp>
        <p:nvSpPr>
          <p:cNvPr id="15" name="Text 13"/>
          <p:cNvSpPr/>
          <p:nvPr/>
        </p:nvSpPr>
        <p:spPr>
          <a:xfrm>
            <a:off x="9863852" y="2424470"/>
            <a:ext cx="3772853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Masonry grid layout</a:t>
            </a:r>
            <a:endParaRPr lang="en-US" sz="1700" dirty="0"/>
          </a:p>
        </p:txBody>
      </p:sp>
      <p:sp>
        <p:nvSpPr>
          <p:cNvPr id="16" name="Text 14"/>
          <p:cNvSpPr/>
          <p:nvPr/>
        </p:nvSpPr>
        <p:spPr>
          <a:xfrm>
            <a:off x="9863852" y="2855119"/>
            <a:ext cx="3772853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Flip animation on hover</a:t>
            </a:r>
            <a:endParaRPr lang="en-US" sz="1700" dirty="0"/>
          </a:p>
        </p:txBody>
      </p:sp>
      <p:sp>
        <p:nvSpPr>
          <p:cNvPr id="17" name="Text 15"/>
          <p:cNvSpPr/>
          <p:nvPr/>
        </p:nvSpPr>
        <p:spPr>
          <a:xfrm>
            <a:off x="9863852" y="3285768"/>
            <a:ext cx="3772853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Confetti on badge unlock</a:t>
            </a:r>
            <a:endParaRPr lang="en-US" sz="1700" dirty="0"/>
          </a:p>
        </p:txBody>
      </p:sp>
      <p:pic>
        <p:nvPicPr>
          <p:cNvPr id="18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0455" y="4604028"/>
            <a:ext cx="3178850" cy="2649974"/>
          </a:xfrm>
          <a:prstGeom prst="rect">
            <a:avLst/>
          </a:prstGeom>
        </p:spPr>
      </p:pic>
      <p:pic>
        <p:nvPicPr>
          <p:cNvPr id="1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5874" y="4604028"/>
            <a:ext cx="4768810" cy="2649974"/>
          </a:xfrm>
          <a:prstGeom prst="rect">
            <a:avLst/>
          </a:prstGeom>
        </p:spPr>
      </p:pic>
      <p:pic>
        <p:nvPicPr>
          <p:cNvPr id="2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1254" y="4604028"/>
            <a:ext cx="4768810" cy="264997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9264" y="612338"/>
            <a:ext cx="13071872" cy="26196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0300"/>
              </a:lnSpc>
              <a:buNone/>
            </a:pPr>
            <a:r>
              <a:rPr lang="en-US" sz="825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Dashboard Interactions</a:t>
            </a:r>
            <a:endParaRPr lang="en-US" sz="8250" dirty="0"/>
          </a:p>
        </p:txBody>
      </p:sp>
      <p:sp>
        <p:nvSpPr>
          <p:cNvPr id="3" name="Text 1"/>
          <p:cNvSpPr/>
          <p:nvPr/>
        </p:nvSpPr>
        <p:spPr>
          <a:xfrm>
            <a:off x="779264" y="3677245"/>
            <a:ext cx="222647" cy="2782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Syne Light" pitchFamily="34" charset="0"/>
                <a:ea typeface="Syne Light" pitchFamily="34" charset="-122"/>
                <a:cs typeface="Syne Light" pitchFamily="34" charset="-120"/>
              </a:rPr>
              <a:t>01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79264" y="4025146"/>
            <a:ext cx="6424612" cy="30480"/>
          </a:xfrm>
          <a:prstGeom prst="rect">
            <a:avLst/>
          </a:prstGeom>
          <a:solidFill>
            <a:srgbClr val="8061FF"/>
          </a:solidFill>
          <a:ln/>
        </p:spPr>
      </p:sp>
      <p:sp>
        <p:nvSpPr>
          <p:cNvPr id="5" name="Text 3"/>
          <p:cNvSpPr/>
          <p:nvPr/>
        </p:nvSpPr>
        <p:spPr>
          <a:xfrm>
            <a:off x="779264" y="4197429"/>
            <a:ext cx="2619732" cy="3274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Submit Action</a:t>
            </a:r>
            <a:endParaRPr lang="en-US" sz="2050" dirty="0"/>
          </a:p>
        </p:txBody>
      </p:sp>
      <p:sp>
        <p:nvSpPr>
          <p:cNvPr id="6" name="Text 4"/>
          <p:cNvSpPr/>
          <p:nvPr/>
        </p:nvSpPr>
        <p:spPr>
          <a:xfrm>
            <a:off x="779264" y="4658439"/>
            <a:ext cx="6424612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Triggers smart contract transaction with dummy ADA + datum structure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426523" y="3677245"/>
            <a:ext cx="222647" cy="2782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Syne Light" pitchFamily="34" charset="0"/>
                <a:ea typeface="Syne Light" pitchFamily="34" charset="-122"/>
                <a:cs typeface="Syne Light" pitchFamily="34" charset="-120"/>
              </a:rPr>
              <a:t>02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7426523" y="4025146"/>
            <a:ext cx="6424612" cy="30480"/>
          </a:xfrm>
          <a:prstGeom prst="rect">
            <a:avLst/>
          </a:prstGeom>
          <a:solidFill>
            <a:srgbClr val="8061FF"/>
          </a:solidFill>
          <a:ln/>
        </p:spPr>
      </p:sp>
      <p:sp>
        <p:nvSpPr>
          <p:cNvPr id="9" name="Text 7"/>
          <p:cNvSpPr/>
          <p:nvPr/>
        </p:nvSpPr>
        <p:spPr>
          <a:xfrm>
            <a:off x="7426523" y="4197429"/>
            <a:ext cx="2619732" cy="3274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Karma Minted</a:t>
            </a:r>
            <a:endParaRPr lang="en-US" sz="2050" dirty="0"/>
          </a:p>
        </p:txBody>
      </p:sp>
      <p:sp>
        <p:nvSpPr>
          <p:cNvPr id="10" name="Text 8"/>
          <p:cNvSpPr/>
          <p:nvPr/>
        </p:nvSpPr>
        <p:spPr>
          <a:xfrm>
            <a:off x="7426523" y="4658439"/>
            <a:ext cx="6424612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Updates animated counter and progress bar with smooth fill animation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79264" y="5760482"/>
            <a:ext cx="222647" cy="2782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Syne Light" pitchFamily="34" charset="0"/>
                <a:ea typeface="Syne Light" pitchFamily="34" charset="-122"/>
                <a:cs typeface="Syne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779264" y="6108383"/>
            <a:ext cx="6424612" cy="30480"/>
          </a:xfrm>
          <a:prstGeom prst="rect">
            <a:avLst/>
          </a:prstGeom>
          <a:solidFill>
            <a:srgbClr val="8061FF"/>
          </a:solidFill>
          <a:ln/>
        </p:spPr>
      </p:sp>
      <p:sp>
        <p:nvSpPr>
          <p:cNvPr id="13" name="Text 11"/>
          <p:cNvSpPr/>
          <p:nvPr/>
        </p:nvSpPr>
        <p:spPr>
          <a:xfrm>
            <a:off x="779264" y="6280666"/>
            <a:ext cx="2619732" cy="3274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NFT Milestone</a:t>
            </a:r>
            <a:endParaRPr lang="en-US" sz="2050" dirty="0"/>
          </a:p>
        </p:txBody>
      </p:sp>
      <p:sp>
        <p:nvSpPr>
          <p:cNvPr id="14" name="Text 12"/>
          <p:cNvSpPr/>
          <p:nvPr/>
        </p:nvSpPr>
        <p:spPr>
          <a:xfrm>
            <a:off x="779264" y="6741676"/>
            <a:ext cx="6424612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Auto-triggers badge display in gallery with scale and confetti effects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426523" y="5760482"/>
            <a:ext cx="222647" cy="2782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Syne Light" pitchFamily="34" charset="0"/>
                <a:ea typeface="Syne Light" pitchFamily="34" charset="-122"/>
                <a:cs typeface="Syne Light" pitchFamily="34" charset="-120"/>
              </a:rPr>
              <a:t>04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7426523" y="6108383"/>
            <a:ext cx="6424612" cy="30480"/>
          </a:xfrm>
          <a:prstGeom prst="rect">
            <a:avLst/>
          </a:prstGeom>
          <a:solidFill>
            <a:srgbClr val="8061FF"/>
          </a:solidFill>
          <a:ln/>
        </p:spPr>
      </p:sp>
      <p:sp>
        <p:nvSpPr>
          <p:cNvPr id="17" name="Text 15"/>
          <p:cNvSpPr/>
          <p:nvPr/>
        </p:nvSpPr>
        <p:spPr>
          <a:xfrm>
            <a:off x="7426523" y="6280666"/>
            <a:ext cx="2619732" cy="3274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Voting Actions</a:t>
            </a:r>
            <a:endParaRPr lang="en-US" sz="2050" dirty="0"/>
          </a:p>
        </p:txBody>
      </p:sp>
      <p:sp>
        <p:nvSpPr>
          <p:cNvPr id="18" name="Text 16"/>
          <p:cNvSpPr/>
          <p:nvPr/>
        </p:nvSpPr>
        <p:spPr>
          <a:xfrm>
            <a:off x="7426523" y="6741676"/>
            <a:ext cx="6424612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Cardano Ballot API integration with atomic points updates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1994" y="560546"/>
            <a:ext cx="6705719" cy="5984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700"/>
              </a:lnSpc>
              <a:buNone/>
            </a:pPr>
            <a:r>
              <a:rPr lang="en-US" sz="375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End-to-End User Journey</a:t>
            </a:r>
            <a:endParaRPr lang="en-US" sz="37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1994" y="1565791"/>
            <a:ext cx="1017151" cy="122062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932503" y="1769150"/>
            <a:ext cx="2393513" cy="2990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Connect &amp; Load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1932503" y="2190274"/>
            <a:ext cx="11985903" cy="325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Landing page → wallet connection → dashboard loads with karma points</a:t>
            </a:r>
            <a:endParaRPr lang="en-US" sz="16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994" y="2786420"/>
            <a:ext cx="1017151" cy="1220629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932503" y="2989778"/>
            <a:ext cx="2393513" cy="2990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Submit Action</a:t>
            </a:r>
            <a:endParaRPr lang="en-US" sz="1850" dirty="0"/>
          </a:p>
        </p:txBody>
      </p:sp>
      <p:sp>
        <p:nvSpPr>
          <p:cNvPr id="8" name="Text 4"/>
          <p:cNvSpPr/>
          <p:nvPr/>
        </p:nvSpPr>
        <p:spPr>
          <a:xfrm>
            <a:off x="1932503" y="3410903"/>
            <a:ext cx="11985903" cy="325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User action → smart contract validation → UTXO creation</a:t>
            </a:r>
            <a:endParaRPr lang="en-US" sz="160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994" y="4007048"/>
            <a:ext cx="1017151" cy="1220629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932503" y="4210407"/>
            <a:ext cx="2393513" cy="2990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Earn Rewards</a:t>
            </a:r>
            <a:endParaRPr lang="en-US" sz="1850" dirty="0"/>
          </a:p>
        </p:txBody>
      </p:sp>
      <p:sp>
        <p:nvSpPr>
          <p:cNvPr id="11" name="Text 6"/>
          <p:cNvSpPr/>
          <p:nvPr/>
        </p:nvSpPr>
        <p:spPr>
          <a:xfrm>
            <a:off x="1932503" y="4631531"/>
            <a:ext cx="11985903" cy="325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Karma tokens minted → progress bar updated → milestone reached</a:t>
            </a:r>
            <a:endParaRPr lang="en-US" sz="160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994" y="5227677"/>
            <a:ext cx="1017151" cy="1220629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932503" y="5431036"/>
            <a:ext cx="2393513" cy="2990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Unlock Badges</a:t>
            </a:r>
            <a:endParaRPr lang="en-US" sz="1850" dirty="0"/>
          </a:p>
        </p:txBody>
      </p:sp>
      <p:sp>
        <p:nvSpPr>
          <p:cNvPr id="14" name="Text 8"/>
          <p:cNvSpPr/>
          <p:nvPr/>
        </p:nvSpPr>
        <p:spPr>
          <a:xfrm>
            <a:off x="1932503" y="5852160"/>
            <a:ext cx="11985903" cy="325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NFT badge minted → gallery updated with confetti animation</a:t>
            </a:r>
            <a:endParaRPr lang="en-US" sz="1600" dirty="0"/>
          </a:p>
        </p:txBody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994" y="6448306"/>
            <a:ext cx="1017151" cy="1220629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1932503" y="6651665"/>
            <a:ext cx="2460903" cy="2990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Community Voting</a:t>
            </a:r>
            <a:endParaRPr lang="en-US" sz="1850" dirty="0"/>
          </a:p>
        </p:txBody>
      </p:sp>
      <p:sp>
        <p:nvSpPr>
          <p:cNvPr id="17" name="Text 10"/>
          <p:cNvSpPr/>
          <p:nvPr/>
        </p:nvSpPr>
        <p:spPr>
          <a:xfrm>
            <a:off x="1932503" y="7072789"/>
            <a:ext cx="11985903" cy="325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Optional voting → action approval → points updated atomically</a:t>
            </a:r>
            <a:endParaRPr lang="en-US" sz="1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92110" y="787956"/>
            <a:ext cx="7759779" cy="11633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9150"/>
              </a:lnSpc>
              <a:buNone/>
            </a:pPr>
            <a:r>
              <a:rPr lang="en-US" sz="73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Ready to Build</a:t>
            </a:r>
            <a:endParaRPr lang="en-US" sz="7300" dirty="0"/>
          </a:p>
        </p:txBody>
      </p:sp>
      <p:sp>
        <p:nvSpPr>
          <p:cNvPr id="4" name="Shape 1"/>
          <p:cNvSpPr/>
          <p:nvPr/>
        </p:nvSpPr>
        <p:spPr>
          <a:xfrm>
            <a:off x="692110" y="2247900"/>
            <a:ext cx="3780949" cy="2228612"/>
          </a:xfrm>
          <a:prstGeom prst="roundRect">
            <a:avLst>
              <a:gd name="adj" fmla="val 1331"/>
            </a:avLst>
          </a:prstGeom>
          <a:solidFill>
            <a:srgbClr val="2B2952"/>
          </a:solidFill>
          <a:ln/>
        </p:spPr>
      </p:sp>
      <p:sp>
        <p:nvSpPr>
          <p:cNvPr id="5" name="Shape 2"/>
          <p:cNvSpPr/>
          <p:nvPr/>
        </p:nvSpPr>
        <p:spPr>
          <a:xfrm>
            <a:off x="889873" y="2445663"/>
            <a:ext cx="593288" cy="593288"/>
          </a:xfrm>
          <a:prstGeom prst="roundRect">
            <a:avLst>
              <a:gd name="adj" fmla="val 15410872"/>
            </a:avLst>
          </a:prstGeom>
          <a:solidFill>
            <a:srgbClr val="E04F00"/>
          </a:solidFill>
          <a:ln/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989" y="2575441"/>
            <a:ext cx="266938" cy="33361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889873" y="3236714"/>
            <a:ext cx="2326600" cy="2907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Fully Responsive</a:t>
            </a:r>
            <a:endParaRPr lang="en-US" sz="1800" dirty="0"/>
          </a:p>
        </p:txBody>
      </p:sp>
      <p:sp>
        <p:nvSpPr>
          <p:cNvPr id="8" name="Text 4"/>
          <p:cNvSpPr/>
          <p:nvPr/>
        </p:nvSpPr>
        <p:spPr>
          <a:xfrm>
            <a:off x="889873" y="3646051"/>
            <a:ext cx="3385423" cy="632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Mobile-first design with adaptive layouts</a:t>
            </a:r>
            <a:endParaRPr lang="en-US" sz="1550" dirty="0"/>
          </a:p>
        </p:txBody>
      </p:sp>
      <p:sp>
        <p:nvSpPr>
          <p:cNvPr id="9" name="Shape 5"/>
          <p:cNvSpPr/>
          <p:nvPr/>
        </p:nvSpPr>
        <p:spPr>
          <a:xfrm>
            <a:off x="4670822" y="2247900"/>
            <a:ext cx="3781068" cy="2228612"/>
          </a:xfrm>
          <a:prstGeom prst="roundRect">
            <a:avLst>
              <a:gd name="adj" fmla="val 1331"/>
            </a:avLst>
          </a:prstGeom>
          <a:solidFill>
            <a:srgbClr val="2B2952"/>
          </a:solidFill>
          <a:ln/>
        </p:spPr>
      </p:sp>
      <p:sp>
        <p:nvSpPr>
          <p:cNvPr id="10" name="Shape 6"/>
          <p:cNvSpPr/>
          <p:nvPr/>
        </p:nvSpPr>
        <p:spPr>
          <a:xfrm>
            <a:off x="4868585" y="2445663"/>
            <a:ext cx="593288" cy="593288"/>
          </a:xfrm>
          <a:prstGeom prst="roundRect">
            <a:avLst>
              <a:gd name="adj" fmla="val 15410872"/>
            </a:avLst>
          </a:prstGeom>
          <a:solidFill>
            <a:srgbClr val="E04F00"/>
          </a:solidFill>
          <a:ln/>
        </p:spPr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1700" y="2575441"/>
            <a:ext cx="266938" cy="333613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4868585" y="3236714"/>
            <a:ext cx="2870835" cy="2907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Interactive &amp; Gamified</a:t>
            </a:r>
            <a:endParaRPr lang="en-US" sz="1800" dirty="0"/>
          </a:p>
        </p:txBody>
      </p:sp>
      <p:sp>
        <p:nvSpPr>
          <p:cNvPr id="13" name="Text 8"/>
          <p:cNvSpPr/>
          <p:nvPr/>
        </p:nvSpPr>
        <p:spPr>
          <a:xfrm>
            <a:off x="4868585" y="3646051"/>
            <a:ext cx="3385542" cy="632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Web3 UI with comprehensive animations</a:t>
            </a:r>
            <a:endParaRPr lang="en-US" sz="1550" dirty="0"/>
          </a:p>
        </p:txBody>
      </p:sp>
      <p:sp>
        <p:nvSpPr>
          <p:cNvPr id="14" name="Shape 9"/>
          <p:cNvSpPr/>
          <p:nvPr/>
        </p:nvSpPr>
        <p:spPr>
          <a:xfrm>
            <a:off x="692110" y="4674275"/>
            <a:ext cx="7759779" cy="1912263"/>
          </a:xfrm>
          <a:prstGeom prst="roundRect">
            <a:avLst>
              <a:gd name="adj" fmla="val 1551"/>
            </a:avLst>
          </a:prstGeom>
          <a:solidFill>
            <a:srgbClr val="2B2952"/>
          </a:solidFill>
          <a:ln/>
        </p:spPr>
      </p:sp>
      <p:sp>
        <p:nvSpPr>
          <p:cNvPr id="15" name="Shape 10"/>
          <p:cNvSpPr/>
          <p:nvPr/>
        </p:nvSpPr>
        <p:spPr>
          <a:xfrm>
            <a:off x="889873" y="4872038"/>
            <a:ext cx="593288" cy="593288"/>
          </a:xfrm>
          <a:prstGeom prst="roundRect">
            <a:avLst>
              <a:gd name="adj" fmla="val 15410872"/>
            </a:avLst>
          </a:prstGeom>
          <a:solidFill>
            <a:srgbClr val="E04F00"/>
          </a:solidFill>
          <a:ln/>
        </p:spPr>
      </p:sp>
      <p:pic>
        <p:nvPicPr>
          <p:cNvPr id="16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2989" y="5001816"/>
            <a:ext cx="266938" cy="333613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889873" y="5663089"/>
            <a:ext cx="3372922" cy="2907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Ready for Implementation</a:t>
            </a:r>
            <a:endParaRPr lang="en-US" sz="1800" dirty="0"/>
          </a:p>
        </p:txBody>
      </p:sp>
      <p:sp>
        <p:nvSpPr>
          <p:cNvPr id="18" name="Text 12"/>
          <p:cNvSpPr/>
          <p:nvPr/>
        </p:nvSpPr>
        <p:spPr>
          <a:xfrm>
            <a:off x="889873" y="6072426"/>
            <a:ext cx="7364254" cy="3163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Pre-defined actions, APIs, and integrations</a:t>
            </a:r>
            <a:endParaRPr lang="en-US" sz="1550" dirty="0"/>
          </a:p>
        </p:txBody>
      </p:sp>
      <p:sp>
        <p:nvSpPr>
          <p:cNvPr id="19" name="Text 13"/>
          <p:cNvSpPr/>
          <p:nvPr/>
        </p:nvSpPr>
        <p:spPr>
          <a:xfrm>
            <a:off x="692110" y="6808946"/>
            <a:ext cx="7759779" cy="632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b="1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Outcome:</a:t>
            </a:r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A complete Web3 UI ready for Bolt visual coding with all interactions, animations, and blockchain integrations fully specified</a:t>
            </a:r>
            <a:endParaRPr lang="en-US" sz="15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2025-09-21T13:15:03Z</dcterms:created>
  <dcterms:modified xsi:type="dcterms:W3CDTF">2025-09-21T13:15:03Z</dcterms:modified>
</cp:coreProperties>
</file>